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9" r:id="rId10"/>
    <p:sldId id="267" r:id="rId11"/>
    <p:sldId id="280" r:id="rId12"/>
    <p:sldId id="268" r:id="rId13"/>
    <p:sldId id="269" r:id="rId14"/>
    <p:sldId id="270" r:id="rId15"/>
    <p:sldId id="281" r:id="rId16"/>
    <p:sldId id="272" r:id="rId17"/>
    <p:sldId id="273" r:id="rId18"/>
    <p:sldId id="282" r:id="rId19"/>
    <p:sldId id="284" r:id="rId20"/>
    <p:sldId id="274" r:id="rId21"/>
    <p:sldId id="275" r:id="rId22"/>
    <p:sldId id="285" r:id="rId23"/>
    <p:sldId id="283" r:id="rId24"/>
    <p:sldId id="286" r:id="rId25"/>
    <p:sldId id="27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8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4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87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9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81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2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2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5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4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0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59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77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17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43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272DE-22A2-4B2F-8A32-E03F744E0E2C}" type="datetimeFigureOut">
              <a:rPr lang="ru-RU" smtClean="0"/>
              <a:pPr/>
              <a:t>04.10.2014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A10D1E-1E61-4C6C-82B9-AB142F417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0878" y="1214651"/>
            <a:ext cx="8461612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anose="02050604050505020204" pitchFamily="18" charset="0"/>
              </a:rPr>
              <a:t>КАЧЕСТВО – КАК СТРАТЕГИЯ РАЗВИТИЯ ДЕТСКИХ ШКОЛ ИСКУССТВ</a:t>
            </a:r>
            <a:endParaRPr lang="ru-RU" sz="44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0232" y="5240740"/>
            <a:ext cx="2702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Главный специалист </a:t>
            </a:r>
          </a:p>
          <a:p>
            <a:pPr algn="r"/>
            <a:r>
              <a:rPr lang="ru-RU" dirty="0" smtClean="0"/>
              <a:t>Управления культуры и международных связей</a:t>
            </a:r>
          </a:p>
          <a:p>
            <a:r>
              <a:rPr lang="ru-RU" dirty="0" smtClean="0"/>
              <a:t>Павлова С.А,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4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6294"/>
              </p:ext>
            </p:extLst>
          </p:nvPr>
        </p:nvGraphicFramePr>
        <p:xfrm>
          <a:off x="477671" y="1457864"/>
          <a:ext cx="9072730" cy="4007535"/>
        </p:xfrm>
        <a:graphic>
          <a:graphicData uri="http://schemas.openxmlformats.org/drawingml/2006/table">
            <a:tbl>
              <a:tblPr/>
              <a:tblGrid>
                <a:gridCol w="2147203"/>
                <a:gridCol w="1505835"/>
                <a:gridCol w="1354923"/>
                <a:gridCol w="1354923"/>
                <a:gridCol w="1354923"/>
                <a:gridCol w="1354923"/>
              </a:tblGrid>
              <a:tr h="6556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выпускников МБОУДОД, 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поступивших в ВУЗы и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ССУЗы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чел.%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0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2009-2010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2010-2011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2011-2012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2012-2013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2013-2014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уч.г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ДМШ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Э.С.Пастернак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 /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/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/ 10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/ 5,2%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  6,9%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ДХШ г.Североморск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/ 15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/ 5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/ 8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/ 14,5 %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 /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16,3%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</a:t>
                      </a:r>
                      <a:r>
                        <a:rPr lang="ru-RU" sz="16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пгт.Росляково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5,4 %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п.Сафоново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 /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/ 6 %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/ 7 %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 8,3 %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н.п.Североморск-3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/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8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  / 11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 / 9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 /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7,7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 / 7,7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51162" y="491706"/>
            <a:ext cx="6935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Доля выпускников продолживших профессиональное образование в сфере культуры и искусства на 01.09.2014 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1162" y="6127845"/>
            <a:ext cx="5645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-  3,3  % по сравнению с 2009/2010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уч.гг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1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98776"/>
              </p:ext>
            </p:extLst>
          </p:nvPr>
        </p:nvGraphicFramePr>
        <p:xfrm>
          <a:off x="423082" y="1487608"/>
          <a:ext cx="9771796" cy="49662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06470"/>
                <a:gridCol w="1309107"/>
                <a:gridCol w="1133842"/>
                <a:gridCol w="1041849"/>
                <a:gridCol w="1347446"/>
                <a:gridCol w="1292147"/>
                <a:gridCol w="1340935"/>
              </a:tblGrid>
              <a:tr h="6601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штатных работни ков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Квалификационная      категория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13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Высшая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1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ДМШ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Э.С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Пастернак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1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ДХШ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г.Североморск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71,2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1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ДШИ 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пгт.Росляково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1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ДШИ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п.Сафоново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9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ДШИ н.п.Североморск-3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53,8 %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1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4968" y="586853"/>
            <a:ext cx="9212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преподавателей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квалификационную категорию на 01.01.2014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7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67675"/>
              </p:ext>
            </p:extLst>
          </p:nvPr>
        </p:nvGraphicFramePr>
        <p:xfrm>
          <a:off x="776375" y="1282890"/>
          <a:ext cx="8626417" cy="4382778"/>
        </p:xfrm>
        <a:graphic>
          <a:graphicData uri="http://schemas.openxmlformats.org/drawingml/2006/table">
            <a:tbl>
              <a:tblPr/>
              <a:tblGrid>
                <a:gridCol w="2268750"/>
                <a:gridCol w="1811547"/>
                <a:gridCol w="1457864"/>
                <a:gridCol w="1601165"/>
                <a:gridCol w="1487091"/>
              </a:tblGrid>
              <a:tr h="1251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Учреждение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специалистов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них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штатных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Повышение квалификации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2013 /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2014 </a:t>
                      </a:r>
                      <a:endParaRPr lang="ru-RU" sz="16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году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68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ДМШ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Э.С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Пастернак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13,1 %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5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ДХШ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г. Североморск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28,5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пгт.Росляково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пгт.Сафоново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30,7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68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</a:t>
                      </a: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н.п. Североморск-3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Всего: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15,2 %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88522" y="508956"/>
            <a:ext cx="85142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работников прошедших повышение квалификации и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(или) профессиональную подготовку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31.05.2014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430" y="5934670"/>
            <a:ext cx="8816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годового отчета обучаются заочно - 17  человек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учебных заведениях.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8643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ДОПОЛНИТЕЛЬНОЕ СОГЛАШЕНИЕ К ТРУДОВОМУ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ДОГОВОРУ       (</a:t>
            </a: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образец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2875" y="571500"/>
            <a:ext cx="90011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rIns="214245" bIns="38088" anchor="ctr">
            <a:spAutoFit/>
          </a:bodyPr>
          <a:lstStyle/>
          <a:p>
            <a:pPr algn="ctr" eaLnBrk="0" hangingPunct="0">
              <a:tabLst>
                <a:tab pos="6300788" algn="l"/>
              </a:tabLst>
            </a:pP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ДОПОЛНИТЕЛЬНОЕ СОГЛАШЕНИЕ</a:t>
            </a:r>
            <a:endParaRPr lang="ru-RU" sz="800" b="1" i="1" dirty="0">
              <a:latin typeface="Cambr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6300788" algn="l"/>
              </a:tabLst>
            </a:pPr>
            <a:r>
              <a:rPr lang="ru-RU" sz="800" b="1" dirty="0">
                <a:latin typeface="Times New Roman" pitchFamily="18" charset="0"/>
              </a:rPr>
              <a:t>к Трудовому договору № 1 от 01.09.2005  года  </a:t>
            </a:r>
            <a:endParaRPr lang="ru-RU" sz="800" dirty="0"/>
          </a:p>
          <a:p>
            <a:pPr algn="ctr" eaLnBrk="0" hangingPunct="0">
              <a:tabLst>
                <a:tab pos="6300788" algn="l"/>
              </a:tabLst>
            </a:pPr>
            <a:r>
              <a:rPr lang="ru-RU" sz="800" b="1" dirty="0">
                <a:latin typeface="Times New Roman" pitchFamily="18" charset="0"/>
              </a:rPr>
              <a:t>с  Ивановой Марией Ивановной  библиотекарем 1 категории </a:t>
            </a:r>
            <a:endParaRPr lang="ru-RU" sz="800" dirty="0"/>
          </a:p>
          <a:p>
            <a:pPr algn="ctr" eaLnBrk="0" hangingPunct="0">
              <a:spcAft>
                <a:spcPts val="600"/>
              </a:spcAft>
              <a:tabLst>
                <a:tab pos="6300788" algn="l"/>
              </a:tabLst>
            </a:pPr>
            <a:r>
              <a:rPr lang="ru-RU" sz="800" b="1" dirty="0">
                <a:latin typeface="Times New Roman" pitchFamily="18" charset="0"/>
              </a:rPr>
              <a:t>Государственного областного бюджетного учреждения культуры </a:t>
            </a:r>
            <a:r>
              <a:rPr lang="ru-RU" sz="800" b="1" dirty="0"/>
              <a:t>«</a:t>
            </a:r>
            <a:r>
              <a:rPr lang="ru-RU" sz="800" b="1" dirty="0">
                <a:latin typeface="Times New Roman" pitchFamily="18" charset="0"/>
              </a:rPr>
              <a:t>Мурманская государственная областная специальная библиотека  для слепых и слабовидящих</a:t>
            </a:r>
            <a:r>
              <a:rPr lang="ru-RU" sz="800" b="1" dirty="0"/>
              <a:t>»</a:t>
            </a:r>
          </a:p>
          <a:p>
            <a:pPr algn="ctr" eaLnBrk="0" hangingPunct="0">
              <a:spcAft>
                <a:spcPts val="600"/>
              </a:spcAft>
              <a:tabLst>
                <a:tab pos="6300788" algn="l"/>
              </a:tabLst>
            </a:pPr>
            <a:r>
              <a:rPr lang="ru-RU" sz="800" dirty="0">
                <a:latin typeface="Times New Roman" pitchFamily="18" charset="0"/>
              </a:rPr>
              <a:t>г. Мурманск 	</a:t>
            </a:r>
            <a:r>
              <a:rPr lang="ru-RU" sz="800" dirty="0"/>
              <a:t>«</a:t>
            </a:r>
            <a:r>
              <a:rPr lang="ru-RU" sz="800" dirty="0">
                <a:latin typeface="Times New Roman" pitchFamily="18" charset="0"/>
              </a:rPr>
              <a:t>23</a:t>
            </a:r>
            <a:r>
              <a:rPr lang="ru-RU" sz="800" dirty="0"/>
              <a:t>»</a:t>
            </a:r>
            <a:r>
              <a:rPr lang="ru-RU" sz="800" dirty="0">
                <a:latin typeface="Times New Roman" pitchFamily="18" charset="0"/>
              </a:rPr>
              <a:t> января 2014 г.</a:t>
            </a:r>
          </a:p>
          <a:p>
            <a:pPr algn="just" eaLnBrk="0" hangingPunct="0">
              <a:spcAft>
                <a:spcPts val="600"/>
              </a:spcAft>
              <a:tabLst>
                <a:tab pos="6300788" algn="l"/>
              </a:tabLst>
            </a:pPr>
            <a:r>
              <a:rPr lang="ru-RU" sz="800" dirty="0">
                <a:latin typeface="Times New Roman" pitchFamily="18" charset="0"/>
              </a:rPr>
              <a:t>- устанавливается должностной оклад в размере</a:t>
            </a:r>
            <a:r>
              <a:rPr lang="ru-RU" sz="800" b="1" dirty="0">
                <a:latin typeface="Times New Roman" pitchFamily="18" charset="0"/>
              </a:rPr>
              <a:t> 5330 </a:t>
            </a:r>
            <a:r>
              <a:rPr lang="ru-RU" sz="800" dirty="0">
                <a:latin typeface="Times New Roman" pitchFamily="18" charset="0"/>
              </a:rPr>
              <a:t> рублей в месяц, другие выплаты, осуществляемые в рамках трудовых отношений с учетом критериев оценки эффективности деятельности:</a:t>
            </a:r>
            <a:endParaRPr lang="ru-RU" sz="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17584" y="1627659"/>
          <a:ext cx="9359660" cy="5201826"/>
        </p:xfrm>
        <a:graphic>
          <a:graphicData uri="http://schemas.openxmlformats.org/drawingml/2006/table">
            <a:tbl>
              <a:tblPr/>
              <a:tblGrid>
                <a:gridCol w="1207261"/>
                <a:gridCol w="201776"/>
                <a:gridCol w="4033814"/>
                <a:gridCol w="610417"/>
                <a:gridCol w="534115"/>
                <a:gridCol w="534115"/>
                <a:gridCol w="763021"/>
                <a:gridCol w="526890"/>
                <a:gridCol w="948251"/>
              </a:tblGrid>
              <a:tr h="480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выплаты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Условия осуществления выплаты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Размер выплаты при достижении условий ее осуществления (в рублях или процентах)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Повышающий коэффициент к должностному окладу по занимаемой должности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Первая категория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(Приказ </a:t>
                      </a: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ГОБУК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«Мурманская государственная областная специальная библиотека для слепых и слабовидящих» от 16.01.2006 г.  № 5)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Надбавка за библиотечный стаж работы библиотечным работникам государственных областных учреждений Мурманской области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Библиотечный стаж работы библиотечным работникам государственных областных учреждений Мурманской области – свыше 25 лет 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58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Надбавка за сложность, напряженность (интенсивность), высокие результаты работы.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Количество документов, выданных из фонда библиотеки, в том  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числе удаленным пользователем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3 %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зарегистрированных пользователей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5 %</a:t>
                      </a:r>
                    </a:p>
                  </a:txBody>
                  <a:tcPr marL="10067" marR="10067" marT="5033" marB="50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посещений пользователей</a:t>
                      </a: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3 %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проведенных мероприятий в рамках работы по организации и проведению фестивалей, выставок, смотров, конкурсов, конференций и иных программных мероприятий силами библиотеки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3%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44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marL="7551" marR="755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14%</a:t>
                      </a:r>
                    </a:p>
                  </a:txBody>
                  <a:tcPr marL="10067" marR="10067" marT="5033" marB="50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11">
                <a:tc rowSpan="1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Премирование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 основные результаты работы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Выполнение целевых показателей на 100%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6 500,00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ежеквартально </a:t>
                      </a:r>
                    </a:p>
                  </a:txBody>
                  <a:tcPr marL="7551" marR="75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п/п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показателя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 измерения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Контрольное значение показателя в 2014 году, с нарастающим итогом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кв.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Полугодие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 мес.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Выполнение государственного задания на оказание услуг (выполнение работ)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 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документов, выданных из фонда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17500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33480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49000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66400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посещений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3360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4725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6550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проведенных мероприятий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зарегистрированных пользователей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905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1165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1285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1670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Реализация мероприятий государственных программ Мурманской области, соисполнителем которых является учреждение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4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Наличие собственного Интернет - сайта учреждения и обеспечение его поддержки в актуальном состоянии, а так же обеспечение открытости и доступности на официальном сайте 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www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bus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gov</a:t>
                      </a: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</a:t>
                      </a:r>
                      <a:r>
                        <a:rPr kumimoji="0" lang="en-US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ru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Соответствие качества фактически предоставляемых государственных услуг областным стандартам качества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соответствует /не соответствует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соответствует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Отсутствие обоснованных обращений (жалоб) граждан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 /нет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Освоение и внедрение инновационных форм и методов работы (в том числе обслуживание пользователей в автоматизированном режиме)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 /нет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Повышение уровня удовлетворенности населения (по итогам года)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%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77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Выполнение особо важных и срочных работ (организацию и проведение мероприятий международного, федерального и регионального уровней)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по итогам выполнения особо важных и срочных работ (организацию и проведение мероприятий международного, федерального и регионального уровней).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(в соответствии с п. 6.2 Положения о стимулировании  работников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ГОБУК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«Мурманская государственная  областная специальная библиотека для слепых и слабовидящих», утв. приказом от 23.01.2014 № 11)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Единовременные премии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к праздничным и профессиональным датам.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 ограничен</a:t>
                      </a:r>
                    </a:p>
                  </a:txBody>
                  <a:tcPr marL="7551" marR="75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33245" y="1578634"/>
            <a:ext cx="903185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выявление степени удовлетворения населения ЗАТО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г.Североморск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качеством предоставляемых муниципальных услуг;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деятельности муниципальных учреждений, предоставляющих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муниципальные услуги, финансируемые из местного бюджета;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мер, направленных на повышение качества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предоставляемых муниципальных услуг;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эффективности и результативности бюджетных расходов.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147" y="552091"/>
            <a:ext cx="857465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цели проведения оценки качества предоставляемых муниципальных услуг МБОУДОД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996" y="1708028"/>
          <a:ext cx="7090913" cy="3657600"/>
        </p:xfrm>
        <a:graphic>
          <a:graphicData uri="http://schemas.openxmlformats.org/drawingml/2006/table">
            <a:tbl>
              <a:tblPr/>
              <a:tblGrid>
                <a:gridCol w="4254547"/>
                <a:gridCol w="2836366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Учреждение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Оценка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ДХШ 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97,4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ДМШ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им. Э.С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Пастернак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102,3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ДШИ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п.г.т. </a:t>
                      </a:r>
                      <a:r>
                        <a:rPr lang="ru-RU" sz="20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Росляково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100,4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ДШИ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г. т. Сафоново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ДШИ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н.п. Североморск-3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47625" marR="47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583" y="457200"/>
            <a:ext cx="816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Рейтинг учреждений по результатам проведенного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опроса населения за 2013 год.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011" y="5834130"/>
            <a:ext cx="6564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* Всего опрошено респондентов – 344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44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98741" y="1595886"/>
          <a:ext cx="8457642" cy="3332533"/>
        </p:xfrm>
        <a:graphic>
          <a:graphicData uri="http://schemas.openxmlformats.org/drawingml/2006/table">
            <a:tbl>
              <a:tblPr/>
              <a:tblGrid>
                <a:gridCol w="4887340"/>
                <a:gridCol w="1763625"/>
                <a:gridCol w="1806677"/>
              </a:tblGrid>
              <a:tr h="433427">
                <a:tc>
                  <a:txBody>
                    <a:bodyPr/>
                    <a:lstStyle/>
                    <a:p>
                      <a:pPr marL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человек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780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Обеспечить оборудованием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Ввести дополнительные услуги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Повысить квалификацию специалистов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754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Расширить формы </a:t>
                      </a:r>
                      <a:endParaRPr lang="ru-RU" sz="18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информирования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населения об услугах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028">
                <a:tc>
                  <a:txBody>
                    <a:bodyPr/>
                    <a:lstStyle/>
                    <a:p>
                      <a:pPr marL="901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Другие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7366" y="457200"/>
            <a:ext cx="8522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Предложения по улучшению качества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предоставляемых образовательных услуг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158" y="5486400"/>
            <a:ext cx="5865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Всего опрошено респондентов – 344 человека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085083"/>
              </p:ext>
            </p:extLst>
          </p:nvPr>
        </p:nvGraphicFramePr>
        <p:xfrm>
          <a:off x="836764" y="1647645"/>
          <a:ext cx="8743964" cy="4235122"/>
        </p:xfrm>
        <a:graphic>
          <a:graphicData uri="http://schemas.openxmlformats.org/drawingml/2006/table">
            <a:tbl>
              <a:tblPr/>
              <a:tblGrid>
                <a:gridCol w="2274926"/>
                <a:gridCol w="5041930"/>
                <a:gridCol w="1427108"/>
              </a:tblGrid>
              <a:tr h="542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Учреждение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приносящей доход деятельности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+/-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23942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ДМШ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им. Э.С. Пастернак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обучение дошкольников в группах раннего эстетического развития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предоставление в аренду (прокат) движимого имущества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+ 10 930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7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</a:t>
                      </a:r>
                      <a:r>
                        <a:rPr lang="ru-RU" sz="1800" b="1" baseline="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пожертвования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- 119 659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ДХШ  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 Североморск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</a:t>
                      </a:r>
                      <a:r>
                        <a:rPr lang="ru-RU" sz="1800" b="1" baseline="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пожертвования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- 58 240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Росляково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</a:t>
                      </a:r>
                      <a:r>
                        <a:rPr lang="ru-RU" sz="1800" b="1" baseline="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пожертвования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- 37 349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н.п. Североморск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</a:t>
                      </a:r>
                      <a:r>
                        <a:rPr lang="ru-RU" sz="1800" b="1" baseline="0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пожертвования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- 2 600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ДШИ 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пгт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Сафоново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Родительские </a:t>
                      </a: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пожертвования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5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- 13 900</a:t>
                      </a:r>
                      <a:endParaRPr lang="ru-RU" sz="1800" b="1" dirty="0">
                        <a:solidFill>
                          <a:schemeClr val="accent5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45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509" y="690113"/>
            <a:ext cx="8635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Деятельность приносящая доход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привлечение дополнительных финансовых средств учреждениями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3" y="545910"/>
            <a:ext cx="9130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занявших призовые места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конкурсах, смотрах и других творческих мероприятиях,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общем числе обучающихся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2264" y="2088107"/>
            <a:ext cx="9130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годового отчета за 2013 год обучающиеся приняли участие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международных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всероссийских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региональных фестивалях, конкурсах,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участников конкурсов всех уровней - 1027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 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оличество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лауреатов и дипломантов конкурсов всех уровней - 650 человек,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занявших призовые места в 2013 году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   -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63,2 %.</a:t>
            </a:r>
          </a:p>
        </p:txBody>
      </p:sp>
    </p:spTree>
    <p:extLst>
      <p:ext uri="{BB962C8B-B14F-4D97-AF65-F5344CB8AC3E}">
        <p14:creationId xmlns:p14="http://schemas.microsoft.com/office/powerpoint/2010/main" val="296680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151569"/>
            <a:ext cx="9212239" cy="65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477672"/>
            <a:ext cx="84616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музыкальная школа </a:t>
            </a:r>
          </a:p>
          <a:p>
            <a:pPr marL="457200" indent="-45720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Э.С. Пастернак г. Североморск;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художественная школа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Североморск;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 </a:t>
            </a: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пгт.Сафоново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 </a:t>
            </a:r>
          </a:p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Росляково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школа искусств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н.п.Североморск-3 (сельского типа).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4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31318" y="1923692"/>
          <a:ext cx="9514937" cy="3631718"/>
        </p:xfrm>
        <a:graphic>
          <a:graphicData uri="http://schemas.openxmlformats.org/drawingml/2006/table">
            <a:tbl>
              <a:tblPr/>
              <a:tblGrid>
                <a:gridCol w="2109796"/>
                <a:gridCol w="847491"/>
                <a:gridCol w="859042"/>
                <a:gridCol w="859042"/>
                <a:gridCol w="987206"/>
                <a:gridCol w="987206"/>
                <a:gridCol w="987206"/>
                <a:gridCol w="987206"/>
                <a:gridCol w="890742"/>
              </a:tblGrid>
              <a:tr h="8278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отчет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291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количество детей, охваченных творческими мероприятиями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1137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1282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1266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1291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1307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1318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1352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Общее количество обучающихся 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("дорожная карта")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1570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1577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1466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1608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1614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1622</a:t>
                      </a:r>
                      <a:endParaRPr lang="ru-RU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8048" y="577970"/>
            <a:ext cx="8324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Число обучающихся, принимавших участие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творческих мероприятиях по отчету за 2013 год и развитие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«дорожной карте»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672" y="6114197"/>
            <a:ext cx="951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детей, принимавших  участие в творческих мероприятиях составило 86,3 %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34108" y="558279"/>
            <a:ext cx="101883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взаимодействия на уровне обучающихся: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совместные культурно-образовательные мероприятия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(конкурсы, конференции, консультации, экскурсии, совместные занятия,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выставках, фестивалях,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конкурсах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совместные проекты и т.п.);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реализация дополнительных образовательных программ.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взаимодействия на уровне педагогов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проведение мероприятий по развитию профессиональной компетентности 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(семинары по изучению новых требований в образовании);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разработка и коррекция дополнительных образовательных программ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организация информирования о деятельности субъектов партнерства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(совместные семинары; круглые столы; конференции; совещания).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16130" r="8279"/>
          <a:stretch/>
        </p:blipFill>
        <p:spPr>
          <a:xfrm>
            <a:off x="736918" y="313897"/>
            <a:ext cx="8925697" cy="64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7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4976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4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рославские таланты получили от губернатора награды за &quot;Прео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21" y="2698911"/>
            <a:ext cx="5601279" cy="373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зостудия как способ социальной реабилитации детей-инвалидов Министерство социальной политики Краснояр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1" y="184756"/>
            <a:ext cx="5599847" cy="37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137" y="4339988"/>
            <a:ext cx="5740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и безопасности жизни населения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 в ЗАТО г. Североморск» на 2014-2016 годы</a:t>
            </a:r>
          </a:p>
        </p:txBody>
      </p:sp>
      <p:pic>
        <p:nvPicPr>
          <p:cNvPr id="1030" name="Picture 6" descr="Единая Россия официальный сайт партии / 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847" y="79816"/>
            <a:ext cx="3492126" cy="26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06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4898" y="2648309"/>
            <a:ext cx="7108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7147" y="5400136"/>
            <a:ext cx="4002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Главный специалист  Управления культуры и международных связей</a:t>
            </a:r>
          </a:p>
          <a:p>
            <a:r>
              <a:rPr lang="ru-RU" sz="1600" dirty="0" smtClean="0"/>
              <a:t>Павлова С.А.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291" y="167763"/>
            <a:ext cx="947180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444500" algn="just">
              <a:spcAft>
                <a:spcPts val="0"/>
              </a:spcAft>
            </a:pPr>
            <a:r>
              <a:rPr lang="ru-RU" sz="2400" b="0" spc="-10" dirty="0" smtClean="0">
                <a:effectLst/>
                <a:latin typeface="Bookman Old Style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effectLst/>
              <a:latin typeface="Bookman Old Style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МБОУДОД ДШИ н.п. Североморск-3</a:t>
            </a:r>
          </a:p>
          <a:p>
            <a:pPr marL="457200" indent="-457200"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"Фортепиано"</a:t>
            </a:r>
          </a:p>
          <a:p>
            <a:pPr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"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инструменты"</a:t>
            </a:r>
          </a:p>
          <a:p>
            <a:pPr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"Духовые и ударные инструменты"</a:t>
            </a:r>
          </a:p>
          <a:p>
            <a:pPr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художественной направленности.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1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5" y="479590"/>
            <a:ext cx="90757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МБОУДОД ДМШ им. Э.С. Пастернак</a:t>
            </a:r>
          </a:p>
          <a:p>
            <a:pPr algn="ctr"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"Фортепиано"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"Струнные инструменты"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"Народные инструменты"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"Духовые и ударные инструменты"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"Хоровое пение"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в области музыкального искусства.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2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727" y="500332"/>
            <a:ext cx="911670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МБОУДОД ДШИ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п.г.т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Росляково</a:t>
            </a: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ДПОП в области музыкального искусства "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Живопись"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Фортепиано»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"Народные инструменты"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"Струнные инструменты";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в области музыкального искусства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в области декоративно-прикладного искусства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в области хореографического искусства</a:t>
            </a: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ДООП в области театрального искусства.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0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593" y="314026"/>
            <a:ext cx="951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МБОУДОД ДШИ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п.г.т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Сафоново:</a:t>
            </a:r>
          </a:p>
          <a:p>
            <a:pPr algn="just">
              <a:spcAft>
                <a:spcPts val="0"/>
              </a:spcAft>
            </a:pP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"Живопись"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"Фортепиано"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ДПОП в области музыкального искусства 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"Народные инструменты"</a:t>
            </a:r>
          </a:p>
          <a:p>
            <a:pPr algn="just">
              <a:spcAft>
                <a:spcPts val="0"/>
              </a:spcAft>
            </a:pPr>
            <a:endParaRPr lang="ru-RU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 в области музыкального искусства (фортепиано, аккордеон, баян, гитара, сольное пение).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90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18882"/>
              </p:ext>
            </p:extLst>
          </p:nvPr>
        </p:nvGraphicFramePr>
        <p:xfrm>
          <a:off x="395786" y="1201002"/>
          <a:ext cx="9184941" cy="5026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4063"/>
                <a:gridCol w="2570672"/>
                <a:gridCol w="2162930"/>
                <a:gridCol w="1957276"/>
              </a:tblGrid>
              <a:tr h="5868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Учреждение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 обучающихся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предпрофессиональным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программам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общеразвивающим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программам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принято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2014/2015 </a:t>
                      </a:r>
                      <a:endParaRPr lang="ru-RU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год.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850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ДМШ 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им. </a:t>
                      </a:r>
                      <a:r>
                        <a:rPr lang="ru-RU" sz="18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Э.С.Пастернак</a:t>
                      </a:r>
                      <a:endParaRPr lang="ru-RU" sz="180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58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123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850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ДХШ г.Североморск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98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850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ДШИ </a:t>
                      </a:r>
                      <a:r>
                        <a:rPr lang="ru-RU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пгт.Росляково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850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ДШИ п.Сафоново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850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ДШИ н.п.Североморск-3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8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850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402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H="1">
            <a:off x="1972588" y="232012"/>
            <a:ext cx="714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обучающихся на дополнительные предпрофессиональные общеобразовательные программы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1504" y="6387152"/>
            <a:ext cx="575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 От общего контингента детей – 20,4 %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645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9117462" cy="923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МОДЕЛЬНЫЙ ПЕРЕЧЕНЬ ЦЕЛЕВЫХ ПОКАЗАТЕЛЕЙ ЭФФЕКТИВНОСТИ ДЕЯТЕЛЬНОСТИ  ОБРАЗОВАТЕЛЬНОЙ ОРГАНИЗАЦИИ </a:t>
            </a:r>
            <a:endParaRPr lang="ru-RU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</a:t>
            </a:r>
            <a:r>
              <a:rPr 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СФЕРЕ КУЛЬТУРЫ И ИСКУССТВА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340771"/>
            <a:ext cx="9283302" cy="595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 anchor="ctr">
            <a:spAutoFit/>
          </a:bodyPr>
          <a:lstStyle/>
          <a:p>
            <a:pPr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Увеличение доли детей, охваченных дополнительными предпрофессиональными и общеразвивающими программами в области искусств в общей численности детского населения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6,5 до 17 лет включительно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Контингент обучающихся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Сохранность контингента обучающихся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Доля выпускников образовательного учреждения, продолживших профессиональное образование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сфере культуры и искусства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Количество преподавателей учреждения, имеющих высшую квалификационную категорию, от общего числа преподавателей учреждения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Количество работников учреждения, прошедших повышение квалификации и (или) профессиональную подготовку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Обеспечение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санитарно-гигиенических условий, выполнения требований пожарной и </a:t>
            </a:r>
            <a:r>
              <a:rPr lang="ru-RU" sz="1200" b="1" dirty="0" err="1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электробезопастности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охраны труда, выполнение необходимых объемов текущего и капитального ремонтов, обеспечение безаварийной (бесперебойной) работы системы отопления, освещения и канализации 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Доля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платы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труда административно-управленческого персонала в фонде оплаты труда учреждения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Доля оплаты труда прочего персонала учреждения в фонде оплаты труда учреждения</a:t>
            </a: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endParaRPr lang="ru-RU" sz="1200" b="1" dirty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defRPr/>
            </a:pPr>
            <a:endParaRPr lang="ru-RU" sz="1200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defRPr/>
            </a:pP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Обеспечение заключения трудовых договоров (дополнительных соглашений) с работниками учреждения с использованием примерной формы трудового договора, включающего конкретные трудовые функции, показатели и критерии оценки эффективности деятельности работника, размер вознаграждения, а также размер поощрения за достижение конкретных результатов (эффективного контракта) 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Отсутствие обоснованных обращений (жалоб) граждан</a:t>
            </a: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Доля обучающихся, занявших призовые места на конкурсах, смотрах и других творческих мероприятиях, в общем числе обучающихся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Число детей, принимавших участие в творческих мероприятиях 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Организация различных форм внеучебной работы, качественный уровень проведения культурно-просветительских мероприятий, воспитательных и творческих акций среди учащихся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Количество документов, выданных из фонда библиотеки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Наличие собственного Интернет-сайта учреждения и обеспечение его поддержки в актуальном состоянии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>
              <a:spcAft>
                <a:spcPts val="600"/>
              </a:spcAft>
              <a:buClr>
                <a:schemeClr val="accent6">
                  <a:lumMod val="50000"/>
                </a:schemeClr>
              </a:buClr>
              <a:buSzPct val="118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Публикация и освещение деятельности в средствах массовой информации ( в том числе в профессиональных СМИ, на сайтах)</a:t>
            </a:r>
            <a:endParaRPr lang="ru-RU" sz="1200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12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60736"/>
              </p:ext>
            </p:extLst>
          </p:nvPr>
        </p:nvGraphicFramePr>
        <p:xfrm>
          <a:off x="655608" y="1811547"/>
          <a:ext cx="8894792" cy="3377909"/>
        </p:xfrm>
        <a:graphic>
          <a:graphicData uri="http://schemas.openxmlformats.org/drawingml/2006/table">
            <a:tbl>
              <a:tblPr/>
              <a:tblGrid>
                <a:gridCol w="2380141"/>
                <a:gridCol w="1416499"/>
                <a:gridCol w="1274538"/>
                <a:gridCol w="1274538"/>
                <a:gridCol w="1274538"/>
                <a:gridCol w="1274538"/>
              </a:tblGrid>
              <a:tr h="715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Данные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школам искусств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Контингент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1474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1483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Прием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охвата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детей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20,6 %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21,1 %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21,4 %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21,8 %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23,8 %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1547" y="362309"/>
            <a:ext cx="7082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Увеличение доли детей, охваченных дополнительным образованием в области искусств в общей численности детского населения от 6,5 до 17 лет включительно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499</TotalTime>
  <Words>1940</Words>
  <Application>Microsoft Office PowerPoint</Application>
  <PresentationFormat>Широкоэкранный</PresentationFormat>
  <Paragraphs>559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 Unicode MS</vt:lpstr>
      <vt:lpstr>Arial</vt:lpstr>
      <vt:lpstr>Bookman Old Style</vt:lpstr>
      <vt:lpstr>Calibri</vt:lpstr>
      <vt:lpstr>Cambria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Алёна Павлова</dc:creator>
  <cp:lastModifiedBy>Алёна Павлова</cp:lastModifiedBy>
  <cp:revision>47</cp:revision>
  <dcterms:created xsi:type="dcterms:W3CDTF">2014-09-29T20:05:13Z</dcterms:created>
  <dcterms:modified xsi:type="dcterms:W3CDTF">2014-10-04T15:13:42Z</dcterms:modified>
</cp:coreProperties>
</file>